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Century Gothic" panose="020B050202020202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05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Google Shape;24;p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6" name="Google Shape;26;p2"/>
          <p:cNvSpPr txBox="1"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"/>
          <p:cNvSpPr txBox="1"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440"/>
              <a:buNone/>
              <a:defRPr cap="none">
                <a:solidFill>
                  <a:srgbClr val="EE52A4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2"/>
          <p:cNvSpPr txBox="1">
            <a:spLocks noGrp="1"/>
          </p:cNvSpPr>
          <p:nvPr>
            <p:ph type="dt" idx="10"/>
          </p:nvPr>
        </p:nvSpPr>
        <p:spPr>
          <a:xfrm rot="5400000">
            <a:off x="10158984" y="1792224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"/>
          <p:cNvSpPr txBox="1">
            <a:spLocks noGrp="1"/>
          </p:cNvSpPr>
          <p:nvPr>
            <p:ph type="ftr" idx="11"/>
          </p:nvPr>
        </p:nvSpPr>
        <p:spPr>
          <a:xfrm rot="5400000">
            <a:off x="8951976" y="3227832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8256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5" name="Google Shape;45;p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5"/>
            <p:cNvSpPr/>
            <p:nvPr/>
          </p:nvSpPr>
          <p:spPr>
            <a:xfrm rot="-54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53" name="Google Shape;53;p5"/>
            <p:cNvSpPr/>
            <p:nvPr/>
          </p:nvSpPr>
          <p:spPr>
            <a:xfrm rot="-5677511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4825158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body" idx="2"/>
          </p:nvPr>
        </p:nvSpPr>
        <p:spPr>
          <a:xfrm>
            <a:off x="6208712" y="2603500"/>
            <a:ext cx="48251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5" name="Google Shape;65;p6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body" idx="2"/>
          </p:nvPr>
        </p:nvSpPr>
        <p:spPr>
          <a:xfrm>
            <a:off x="1154954" y="3179762"/>
            <a:ext cx="4825158" cy="2840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body" idx="3"/>
          </p:nvPr>
        </p:nvSpPr>
        <p:spPr>
          <a:xfrm>
            <a:off x="6208712" y="2603500"/>
            <a:ext cx="4825159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3" name="Google Shape;73;p7"/>
          <p:cNvSpPr txBox="1">
            <a:spLocks noGrp="1"/>
          </p:cNvSpPr>
          <p:nvPr>
            <p:ph type="body" idx="4"/>
          </p:nvPr>
        </p:nvSpPr>
        <p:spPr>
          <a:xfrm>
            <a:off x="6208712" y="3179762"/>
            <a:ext cx="4825159" cy="2840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marL="914400" lvl="1" indent="-30988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marL="1371600" lvl="2" indent="-299719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marL="1828800" lvl="3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marL="2286000" lvl="4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marL="2743200" lvl="5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marL="3200400" lvl="6" indent="-28956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marL="3657600" lvl="7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marL="4114800" lvl="8" indent="-289559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8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4" name="Google Shape;84;p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9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9"/>
            <p:cNvSpPr/>
            <p:nvPr/>
          </p:nvSpPr>
          <p:spPr>
            <a:xfrm rot="-5677511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9"/>
            <p:cNvSpPr/>
            <p:nvPr/>
          </p:nvSpPr>
          <p:spPr>
            <a:xfrm rot="-54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93" name="Google Shape;93;p9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94" name="Google Shape;94;p9"/>
          <p:cNvSpPr txBox="1"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9"/>
          <p:cNvSpPr txBox="1">
            <a:spLocks noGrp="1"/>
          </p:cNvSpPr>
          <p:nvPr>
            <p:ph type="body" idx="1"/>
          </p:nvPr>
        </p:nvSpPr>
        <p:spPr>
          <a:xfrm>
            <a:off x="5781146" y="1447800"/>
            <a:ext cx="5190066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body" idx="2"/>
          </p:nvPr>
        </p:nvSpPr>
        <p:spPr>
          <a:xfrm>
            <a:off x="1154954" y="3129280"/>
            <a:ext cx="2793158" cy="2895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3" name="Google Shape;103;p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0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0"/>
            <p:cNvSpPr/>
            <p:nvPr/>
          </p:nvSpPr>
          <p:spPr>
            <a:xfrm rot="-5677511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0"/>
            <p:cNvSpPr/>
            <p:nvPr/>
          </p:nvSpPr>
          <p:spPr>
            <a:xfrm rot="-54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12" name="Google Shape;112;p10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13" name="Google Shape;113;p10"/>
          <p:cNvSpPr txBox="1"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0"/>
          <p:cNvSpPr>
            <a:spLocks noGrp="1"/>
          </p:cNvSpPr>
          <p:nvPr>
            <p:ph type="pic" idx="2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15" name="Google Shape;115;p10"/>
          <p:cNvSpPr txBox="1">
            <a:spLocks noGrp="1"/>
          </p:cNvSpPr>
          <p:nvPr>
            <p:ph type="body" idx="1"/>
          </p:nvPr>
        </p:nvSpPr>
        <p:spPr>
          <a:xfrm>
            <a:off x="1154954" y="3657600"/>
            <a:ext cx="3859212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16" name="Google Shape;116;p10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0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0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2" name="Google Shape;122;p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1"/>
            <p:cNvSpPr/>
            <p:nvPr/>
          </p:nvSpPr>
          <p:spPr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1"/>
            <p:cNvSpPr/>
            <p:nvPr/>
          </p:nvSpPr>
          <p:spPr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7104" h="2856" extrusionOk="0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30" name="Google Shape;130;p11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31" name="Google Shape;131;p11"/>
          <p:cNvSpPr txBox="1"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1"/>
          <p:cNvSpPr>
            <a:spLocks noGrp="1"/>
          </p:cNvSpPr>
          <p:nvPr>
            <p:ph type="pic" idx="2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33" name="Google Shape;133;p11"/>
          <p:cNvSpPr txBox="1">
            <a:spLocks noGrp="1"/>
          </p:cNvSpPr>
          <p:nvPr>
            <p:ph type="body" idx="1"/>
          </p:nvPr>
        </p:nvSpPr>
        <p:spPr>
          <a:xfrm>
            <a:off x="1154954" y="5536665"/>
            <a:ext cx="8825658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34" name="Google Shape;134;p11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1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1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aption">
  <p:cSld name="Title and Caption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1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0" name="Google Shape;140;p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2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2"/>
            <p:cNvSpPr/>
            <p:nvPr/>
          </p:nvSpPr>
          <p:spPr>
            <a:xfrm rot="-589932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2"/>
            <p:cNvSpPr/>
            <p:nvPr/>
          </p:nvSpPr>
          <p:spPr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 extrusionOk="0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48" name="Google Shape;148;p12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49" name="Google Shape;149;p12"/>
          <p:cNvSpPr txBox="1"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2"/>
          <p:cNvSpPr txBox="1">
            <a:spLocks noGrp="1"/>
          </p:cNvSpPr>
          <p:nvPr>
            <p:ph type="body" idx="1"/>
          </p:nvPr>
        </p:nvSpPr>
        <p:spPr>
          <a:xfrm>
            <a:off x="1154954" y="3543300"/>
            <a:ext cx="8825659" cy="24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51" name="Google Shape;151;p12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12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2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with Caption">
  <p:cSld name="Quote with Caption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oogle Shape;156;p1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7" name="Google Shape;157;p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3"/>
            <p:cNvSpPr/>
            <p:nvPr/>
          </p:nvSpPr>
          <p:spPr>
            <a:xfrm rot="-589932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65" name="Google Shape;165;p13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66" name="Google Shape;166;p13"/>
          <p:cNvSpPr txBox="1"/>
          <p:nvPr/>
        </p:nvSpPr>
        <p:spPr>
          <a:xfrm>
            <a:off x="881566" y="607336"/>
            <a:ext cx="80191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0" i="0" u="none" strike="noStrike" cap="none">
                <a:solidFill>
                  <a:srgbClr val="EE52A4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67" name="Google Shape;167;p13"/>
          <p:cNvSpPr txBox="1"/>
          <p:nvPr/>
        </p:nvSpPr>
        <p:spPr>
          <a:xfrm>
            <a:off x="9884458" y="2613787"/>
            <a:ext cx="652763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b="0" i="0" u="none" strike="noStrike" cap="none">
                <a:solidFill>
                  <a:srgbClr val="EE52A4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  <p:sp>
        <p:nvSpPr>
          <p:cNvPr id="168" name="Google Shape;168;p13"/>
          <p:cNvSpPr txBox="1"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3"/>
          <p:cNvSpPr txBox="1">
            <a:spLocks noGrp="1"/>
          </p:cNvSpPr>
          <p:nvPr>
            <p:ph type="body" idx="1"/>
          </p:nvPr>
        </p:nvSpPr>
        <p:spPr>
          <a:xfrm>
            <a:off x="1945945" y="3678766"/>
            <a:ext cx="7731219" cy="342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 b="0" i="0" cap="small">
                <a:solidFill>
                  <a:srgbClr val="EE52A4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70" name="Google Shape;170;p13"/>
          <p:cNvSpPr txBox="1">
            <a:spLocks noGrp="1"/>
          </p:cNvSpPr>
          <p:nvPr>
            <p:ph type="body" idx="2"/>
          </p:nvPr>
        </p:nvSpPr>
        <p:spPr>
          <a:xfrm>
            <a:off x="1154954" y="5029199"/>
            <a:ext cx="9244897" cy="9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71" name="Google Shape;171;p13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13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3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ame Card">
  <p:cSld name="Name Card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1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7" name="Google Shape;177;p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4"/>
            <p:cNvSpPr/>
            <p:nvPr/>
          </p:nvSpPr>
          <p:spPr>
            <a:xfrm rot="-589932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4"/>
            <p:cNvSpPr/>
            <p:nvPr/>
          </p:nvSpPr>
          <p:spPr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85" name="Google Shape;185;p14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86" name="Google Shape;186;p14"/>
          <p:cNvSpPr txBox="1"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14"/>
          <p:cNvSpPr txBox="1"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14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14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4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5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5"/>
          <p:cNvSpPr txBox="1"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195" name="Google Shape;195;p15"/>
          <p:cNvSpPr txBox="1">
            <a:spLocks noGrp="1"/>
          </p:cNvSpPr>
          <p:nvPr>
            <p:ph type="body" idx="2"/>
          </p:nvPr>
        </p:nvSpPr>
        <p:spPr>
          <a:xfrm>
            <a:off x="1154953" y="3179764"/>
            <a:ext cx="3141879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96" name="Google Shape;196;p15"/>
          <p:cNvSpPr txBox="1">
            <a:spLocks noGrp="1"/>
          </p:cNvSpPr>
          <p:nvPr>
            <p:ph type="body" idx="3"/>
          </p:nvPr>
        </p:nvSpPr>
        <p:spPr>
          <a:xfrm>
            <a:off x="4512721" y="2603500"/>
            <a:ext cx="3147009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197" name="Google Shape;197;p15"/>
          <p:cNvSpPr txBox="1">
            <a:spLocks noGrp="1"/>
          </p:cNvSpPr>
          <p:nvPr>
            <p:ph type="body" idx="4"/>
          </p:nvPr>
        </p:nvSpPr>
        <p:spPr>
          <a:xfrm>
            <a:off x="4512721" y="3179763"/>
            <a:ext cx="3147009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98" name="Google Shape;198;p15"/>
          <p:cNvSpPr txBox="1">
            <a:spLocks noGrp="1"/>
          </p:cNvSpPr>
          <p:nvPr>
            <p:ph type="body" idx="5"/>
          </p:nvPr>
        </p:nvSpPr>
        <p:spPr>
          <a:xfrm>
            <a:off x="7888135" y="2603501"/>
            <a:ext cx="314573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199" name="Google Shape;199;p15"/>
          <p:cNvSpPr txBox="1">
            <a:spLocks noGrp="1"/>
          </p:cNvSpPr>
          <p:nvPr>
            <p:ph type="body" idx="6"/>
          </p:nvPr>
        </p:nvSpPr>
        <p:spPr>
          <a:xfrm>
            <a:off x="7888329" y="3179762"/>
            <a:ext cx="3145536" cy="2847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cxnSp>
        <p:nvCxnSpPr>
          <p:cNvPr id="200" name="Google Shape;200;p15"/>
          <p:cNvCxnSpPr/>
          <p:nvPr/>
        </p:nvCxnSpPr>
        <p:spPr>
          <a:xfrm>
            <a:off x="4403971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1" name="Google Shape;201;p15"/>
          <p:cNvCxnSpPr/>
          <p:nvPr/>
        </p:nvCxnSpPr>
        <p:spPr>
          <a:xfrm>
            <a:off x="7772401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2" name="Google Shape;202;p15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15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5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6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6"/>
          <p:cNvSpPr txBox="1"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08" name="Google Shape;208;p16"/>
          <p:cNvSpPr>
            <a:spLocks noGrp="1"/>
          </p:cNvSpPr>
          <p:nvPr>
            <p:ph type="pic" idx="2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209" name="Google Shape;209;p16"/>
          <p:cNvSpPr txBox="1">
            <a:spLocks noGrp="1"/>
          </p:cNvSpPr>
          <p:nvPr>
            <p:ph type="body" idx="3"/>
          </p:nvPr>
        </p:nvSpPr>
        <p:spPr>
          <a:xfrm>
            <a:off x="1154954" y="5109106"/>
            <a:ext cx="3050438" cy="91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210" name="Google Shape;210;p16"/>
          <p:cNvSpPr txBox="1">
            <a:spLocks noGrp="1"/>
          </p:cNvSpPr>
          <p:nvPr>
            <p:ph type="body" idx="4"/>
          </p:nvPr>
        </p:nvSpPr>
        <p:spPr>
          <a:xfrm>
            <a:off x="4568865" y="4532844"/>
            <a:ext cx="3050438" cy="576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11" name="Google Shape;211;p16"/>
          <p:cNvSpPr>
            <a:spLocks noGrp="1"/>
          </p:cNvSpPr>
          <p:nvPr>
            <p:ph type="pic" idx="5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212" name="Google Shape;212;p16"/>
          <p:cNvSpPr txBox="1">
            <a:spLocks noGrp="1"/>
          </p:cNvSpPr>
          <p:nvPr>
            <p:ph type="body" idx="6"/>
          </p:nvPr>
        </p:nvSpPr>
        <p:spPr>
          <a:xfrm>
            <a:off x="4570172" y="5109105"/>
            <a:ext cx="3050438" cy="91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213" name="Google Shape;213;p16"/>
          <p:cNvSpPr txBox="1">
            <a:spLocks noGrp="1"/>
          </p:cNvSpPr>
          <p:nvPr>
            <p:ph type="body" idx="7"/>
          </p:nvPr>
        </p:nvSpPr>
        <p:spPr>
          <a:xfrm>
            <a:off x="7982775" y="4532845"/>
            <a:ext cx="3051095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rgbClr val="EE52A4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14" name="Google Shape;214;p16"/>
          <p:cNvSpPr>
            <a:spLocks noGrp="1"/>
          </p:cNvSpPr>
          <p:nvPr>
            <p:ph type="pic" idx="8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215" name="Google Shape;215;p16"/>
          <p:cNvSpPr txBox="1">
            <a:spLocks noGrp="1"/>
          </p:cNvSpPr>
          <p:nvPr>
            <p:ph type="body" idx="9"/>
          </p:nvPr>
        </p:nvSpPr>
        <p:spPr>
          <a:xfrm>
            <a:off x="7982775" y="5109104"/>
            <a:ext cx="3051096" cy="917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cxnSp>
        <p:nvCxnSpPr>
          <p:cNvPr id="216" name="Google Shape;216;p16"/>
          <p:cNvCxnSpPr/>
          <p:nvPr/>
        </p:nvCxnSpPr>
        <p:spPr>
          <a:xfrm>
            <a:off x="4405831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7" name="Google Shape;217;p16"/>
          <p:cNvCxnSpPr/>
          <p:nvPr/>
        </p:nvCxnSpPr>
        <p:spPr>
          <a:xfrm>
            <a:off x="7797802" y="2569633"/>
            <a:ext cx="0" cy="3492499"/>
          </a:xfrm>
          <a:prstGeom prst="straightConnector1">
            <a:avLst/>
          </a:prstGeom>
          <a:noFill/>
          <a:ln w="12700" cap="flat" cmpd="sng">
            <a:solidFill>
              <a:schemeClr val="accent1">
                <a:alpha val="4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8" name="Google Shape;218;p16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16"/>
          <p:cNvSpPr txBox="1">
            <a:spLocks noGrp="1"/>
          </p:cNvSpPr>
          <p:nvPr>
            <p:ph type="ftr" idx="11"/>
          </p:nvPr>
        </p:nvSpPr>
        <p:spPr>
          <a:xfrm>
            <a:off x="561111" y="6391838"/>
            <a:ext cx="3644282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16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7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17"/>
          <p:cNvSpPr txBox="1">
            <a:spLocks noGrp="1"/>
          </p:cNvSpPr>
          <p:nvPr>
            <p:ph type="body" idx="1"/>
          </p:nvPr>
        </p:nvSpPr>
        <p:spPr>
          <a:xfrm rot="5400000">
            <a:off x="3859634" y="-101180"/>
            <a:ext cx="3416300" cy="8825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24" name="Google Shape;224;p17"/>
          <p:cNvSpPr txBox="1">
            <a:spLocks noGrp="1"/>
          </p:cNvSpPr>
          <p:nvPr>
            <p:ph type="dt" idx="10"/>
          </p:nvPr>
        </p:nvSpPr>
        <p:spPr>
          <a:xfrm>
            <a:off x="10695439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17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17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1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29" name="Google Shape;229;p1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8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8"/>
            <p:cNvSpPr/>
            <p:nvPr/>
          </p:nvSpPr>
          <p:spPr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8"/>
            <p:cNvSpPr/>
            <p:nvPr/>
          </p:nvSpPr>
          <p:spPr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238" name="Google Shape;238;p18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239" name="Google Shape;239;p18"/>
          <p:cNvSpPr txBox="1">
            <a:spLocks noGrp="1"/>
          </p:cNvSpPr>
          <p:nvPr>
            <p:ph type="title"/>
          </p:nvPr>
        </p:nvSpPr>
        <p:spPr>
          <a:xfrm rot="5400000">
            <a:off x="6915922" y="2947779"/>
            <a:ext cx="4748590" cy="140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18"/>
          <p:cNvSpPr txBox="1">
            <a:spLocks noGrp="1"/>
          </p:cNvSpPr>
          <p:nvPr>
            <p:ph type="body" idx="1"/>
          </p:nvPr>
        </p:nvSpPr>
        <p:spPr>
          <a:xfrm rot="5400000">
            <a:off x="1908671" y="524749"/>
            <a:ext cx="4748590" cy="625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41" name="Google Shape;241;p18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2135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18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8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Google Shape;7;p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9B6BF2">
                    <a:alpha val="10980"/>
                  </a:srgbClr>
                </a:gs>
                <a:gs pos="36000">
                  <a:srgbClr val="9B6BF2">
                    <a:alpha val="9803"/>
                  </a:srgbClr>
                </a:gs>
                <a:gs pos="75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>
              <a:gsLst>
                <a:gs pos="0">
                  <a:srgbClr val="9B6BF2">
                    <a:alpha val="7843"/>
                  </a:srgbClr>
                </a:gs>
                <a:gs pos="36000">
                  <a:srgbClr val="9B6BF2">
                    <a:alpha val="7843"/>
                  </a:srgbClr>
                </a:gs>
                <a:gs pos="72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66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9B6BF2">
                    <a:alpha val="6666"/>
                  </a:srgbClr>
                </a:gs>
                <a:gs pos="36000">
                  <a:srgbClr val="9B6BF2">
                    <a:alpha val="5882"/>
                  </a:srgbClr>
                </a:gs>
                <a:gs pos="69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>
              <a:gsLst>
                <a:gs pos="0">
                  <a:srgbClr val="9B6BF2">
                    <a:alpha val="13725"/>
                  </a:srgbClr>
                </a:gs>
                <a:gs pos="36000">
                  <a:srgbClr val="9B6BF2">
                    <a:alpha val="6666"/>
                  </a:srgbClr>
                </a:gs>
                <a:gs pos="73000">
                  <a:srgbClr val="9B6BF2">
                    <a:alpha val="0"/>
                  </a:srgbClr>
                </a:gs>
                <a:gs pos="100000">
                  <a:srgbClr val="9B6BF2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 rot="-589932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l" t="t" r="r" b="b"/>
              <a:pathLst>
                <a:path w="7104" h="2856" extrusionOk="0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l" t="t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</p:grpSp>
      <p:sp>
        <p:nvSpPr>
          <p:cNvPr id="16" name="Google Shape;16;p1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1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971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895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dt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9" name="Google Shape;19;p1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 u="none" strike="noStrike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0" name="Google Shape;20;p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1"/>
          <p:cNvSpPr txBox="1">
            <a:spLocks noGrp="1"/>
          </p:cNvSpPr>
          <p:nvPr>
            <p:ph type="sldNum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ctr" rtl="0">
              <a:spcBef>
                <a:spcPts val="0"/>
              </a:spcBef>
              <a:buNone/>
              <a:defRPr sz="2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9"/>
          <p:cNvSpPr txBox="1">
            <a:spLocks noGrp="1"/>
          </p:cNvSpPr>
          <p:nvPr>
            <p:ph type="ctrTitle"/>
          </p:nvPr>
        </p:nvSpPr>
        <p:spPr>
          <a:xfrm>
            <a:off x="1255315" y="683528"/>
            <a:ext cx="8825658" cy="1468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400"/>
              <a:buFont typeface="Century Gothic"/>
              <a:buNone/>
            </a:pPr>
            <a:r>
              <a:rPr lang="en-US">
                <a:solidFill>
                  <a:srgbClr val="FF0000"/>
                </a:solidFill>
              </a:rPr>
              <a:t> Good evening everybody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50" name="Google Shape;250;p19"/>
          <p:cNvSpPr txBox="1">
            <a:spLocks noGrp="1"/>
          </p:cNvSpPr>
          <p:nvPr>
            <p:ph type="subTitle" idx="1"/>
          </p:nvPr>
        </p:nvSpPr>
        <p:spPr>
          <a:xfrm>
            <a:off x="468351" y="1984917"/>
            <a:ext cx="11206976" cy="4315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520"/>
              <a:buNone/>
            </a:pPr>
            <a:r>
              <a:rPr lang="en-US" sz="4400" cap="none">
                <a:solidFill>
                  <a:srgbClr val="EEB0EB"/>
                </a:solidFill>
              </a:rPr>
              <a:t>15 days online workshop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560"/>
              <a:buNone/>
            </a:pPr>
            <a:r>
              <a:rPr lang="en-US" sz="3200" cap="none">
                <a:solidFill>
                  <a:srgbClr val="92D050"/>
                </a:solidFill>
              </a:rPr>
              <a:t>11th December, 2020-25th December,2020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560"/>
              <a:buNone/>
            </a:pPr>
            <a:r>
              <a:rPr lang="en-US" sz="3200" cap="none">
                <a:solidFill>
                  <a:srgbClr val="92D050"/>
                </a:solidFill>
              </a:rPr>
              <a:t>Organized by :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560"/>
              <a:buNone/>
            </a:pPr>
            <a:r>
              <a:rPr lang="en-US" sz="3200" cap="none">
                <a:solidFill>
                  <a:srgbClr val="92D050"/>
                </a:solidFill>
              </a:rPr>
              <a:t>  													 </a:t>
            </a:r>
            <a:r>
              <a:rPr lang="en-US" sz="3200" cap="none">
                <a:solidFill>
                  <a:srgbClr val="FF0000"/>
                </a:solidFill>
              </a:rPr>
              <a:t>GORKHA FOUNDATION</a:t>
            </a:r>
            <a:endParaRPr sz="3200" cap="none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0"/>
          <p:cNvSpPr txBox="1">
            <a:spLocks noGrp="1"/>
          </p:cNvSpPr>
          <p:nvPr>
            <p:ph type="title"/>
          </p:nvPr>
        </p:nvSpPr>
        <p:spPr>
          <a:xfrm>
            <a:off x="557562" y="401443"/>
            <a:ext cx="11006254" cy="1739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</a:pPr>
            <a:r>
              <a:rPr lang="en-US" sz="4000"/>
              <a:t>Our Group in the Training</a:t>
            </a:r>
            <a:endParaRPr sz="4000"/>
          </a:p>
        </p:txBody>
      </p:sp>
      <p:pic>
        <p:nvPicPr>
          <p:cNvPr id="256" name="Google Shape;256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57561" y="2141033"/>
            <a:ext cx="11195824" cy="4583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1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0"/>
              <a:buFont typeface="Century Gothic"/>
              <a:buNone/>
            </a:pPr>
            <a:r>
              <a:rPr lang="en-US" sz="8000"/>
              <a:t>ORGANIZERS</a:t>
            </a:r>
            <a:endParaRPr sz="8000"/>
          </a:p>
        </p:txBody>
      </p:sp>
      <p:sp>
        <p:nvSpPr>
          <p:cNvPr id="262" name="Google Shape;262;p21"/>
          <p:cNvSpPr txBox="1">
            <a:spLocks noGrp="1"/>
          </p:cNvSpPr>
          <p:nvPr>
            <p:ph type="body" idx="1"/>
          </p:nvPr>
        </p:nvSpPr>
        <p:spPr>
          <a:xfrm>
            <a:off x="0" y="2168601"/>
            <a:ext cx="11563815" cy="4076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0" lvl="5" indent="0" algn="l" rtl="0"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rPr lang="en-US" sz="3600">
                <a:solidFill>
                  <a:srgbClr val="00B050"/>
                </a:solidFill>
              </a:rPr>
              <a:t>Mr.Bijaya Devkota</a:t>
            </a:r>
            <a:endParaRPr sz="3600">
              <a:solidFill>
                <a:srgbClr val="00B050"/>
              </a:solidFill>
            </a:endParaRPr>
          </a:p>
          <a:p>
            <a:pPr marL="2286000" lvl="5" indent="0" algn="l" rtl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 sz="2800"/>
              <a:t>Director </a:t>
            </a:r>
            <a:r>
              <a:rPr lang="en-US" sz="2800">
                <a:solidFill>
                  <a:srgbClr val="FF0000"/>
                </a:solidFill>
              </a:rPr>
              <a:t>GORKHA</a:t>
            </a:r>
            <a:r>
              <a:rPr lang="en-US" sz="2800"/>
              <a:t> </a:t>
            </a:r>
            <a:r>
              <a:rPr lang="en-US" sz="2800">
                <a:solidFill>
                  <a:srgbClr val="FF0000"/>
                </a:solidFill>
              </a:rPr>
              <a:t>FOUNDATION</a:t>
            </a:r>
            <a:r>
              <a:rPr lang="en-US" sz="2800"/>
              <a:t>(America)</a:t>
            </a:r>
            <a:endParaRPr/>
          </a:p>
          <a:p>
            <a:pPr marL="2286000" lvl="5" indent="0" algn="l" rtl="0"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en-US" sz="3600">
                <a:solidFill>
                  <a:srgbClr val="00B050"/>
                </a:solidFill>
              </a:rPr>
              <a:t>Mrs.JoAnne Panday </a:t>
            </a:r>
            <a:endParaRPr/>
          </a:p>
          <a:p>
            <a:pPr marL="2286000" lvl="5" indent="0" algn="l" rtl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 sz="2800"/>
              <a:t>Programme Co-ordinator </a:t>
            </a:r>
            <a:r>
              <a:rPr lang="en-US" sz="3200">
                <a:solidFill>
                  <a:srgbClr val="00B050"/>
                </a:solidFill>
              </a:rPr>
              <a:t>Gorkha Foundation (America)</a:t>
            </a:r>
            <a:endParaRPr/>
          </a:p>
          <a:p>
            <a:pPr marL="2286000" lvl="5" indent="0" algn="l" rtl="0">
              <a:spcBef>
                <a:spcPts val="1000"/>
              </a:spcBef>
              <a:spcAft>
                <a:spcPts val="0"/>
              </a:spcAft>
              <a:buSzPts val="2560"/>
              <a:buNone/>
            </a:pPr>
            <a:r>
              <a:rPr lang="en-US" sz="3200">
                <a:solidFill>
                  <a:srgbClr val="FF0000"/>
                </a:solidFill>
              </a:rPr>
              <a:t>Facilitator:</a:t>
            </a:r>
            <a:endParaRPr/>
          </a:p>
          <a:p>
            <a:pPr marL="2286000" lvl="5" indent="0" algn="l" rtl="0">
              <a:spcBef>
                <a:spcPts val="1000"/>
              </a:spcBef>
              <a:spcAft>
                <a:spcPts val="0"/>
              </a:spcAft>
              <a:buSzPts val="2560"/>
              <a:buNone/>
            </a:pPr>
            <a:r>
              <a:rPr lang="en-US" sz="3200">
                <a:solidFill>
                  <a:srgbClr val="7030A0"/>
                </a:solidFill>
              </a:rPr>
              <a:t>Mr. Surendra Devkota (Nepal)</a:t>
            </a:r>
            <a:endParaRPr sz="320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2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/>
              <a:t>Special thanks to:</a:t>
            </a:r>
            <a:endParaRPr/>
          </a:p>
        </p:txBody>
      </p:sp>
      <p:sp>
        <p:nvSpPr>
          <p:cNvPr id="268" name="Google Shape;268;p22"/>
          <p:cNvSpPr txBox="1">
            <a:spLocks noGrp="1"/>
          </p:cNvSpPr>
          <p:nvPr>
            <p:ph type="body" idx="1"/>
          </p:nvPr>
        </p:nvSpPr>
        <p:spPr>
          <a:xfrm>
            <a:off x="178420" y="2196790"/>
            <a:ext cx="12013580" cy="4661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 sz="2800"/>
              <a:t>Mr. Bijaya Devkota</a:t>
            </a:r>
            <a:endParaRPr sz="28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 sz="2800"/>
              <a:t>Mrs JoAnne Panday</a:t>
            </a:r>
            <a:endParaRPr sz="28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 sz="2800">
                <a:solidFill>
                  <a:srgbClr val="FF0000"/>
                </a:solidFill>
              </a:rPr>
              <a:t>For providing this opportunity, facilitating, monitoring, encouraging and providing feedback.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 sz="2800">
                <a:solidFill>
                  <a:schemeClr val="dk1"/>
                </a:solidFill>
              </a:rPr>
              <a:t>Mr. Surendra Devkota</a:t>
            </a:r>
            <a:endParaRPr sz="28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 sz="2800">
                <a:solidFill>
                  <a:srgbClr val="00B050"/>
                </a:solidFill>
              </a:rPr>
              <a:t>For the wonderful  facilitation and supporting role during the training</a:t>
            </a:r>
            <a:endParaRPr sz="280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3"/>
          <p:cNvSpPr txBox="1">
            <a:spLocks noGrp="1"/>
          </p:cNvSpPr>
          <p:nvPr>
            <p:ph type="title"/>
          </p:nvPr>
        </p:nvSpPr>
        <p:spPr>
          <a:xfrm>
            <a:off x="1154954" y="434899"/>
            <a:ext cx="8761413" cy="1639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/>
              <a:t>Thank you  all participants teachers from these schools:</a:t>
            </a:r>
            <a:endParaRPr/>
          </a:p>
        </p:txBody>
      </p:sp>
      <p:sp>
        <p:nvSpPr>
          <p:cNvPr id="274" name="Google Shape;274;p23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8256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SzPts val="2240"/>
              <a:buChar char="►"/>
            </a:pPr>
            <a:r>
              <a:rPr lang="en-US" sz="2800"/>
              <a:t>Amar Jyoti Janata Secondary School</a:t>
            </a:r>
            <a:endParaRPr/>
          </a:p>
          <a:p>
            <a:pPr marL="342900" lvl="0" indent="-342900" algn="ctr" rtl="0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en-US" sz="2800"/>
              <a:t>Mahendra Sansari Secondary School</a:t>
            </a:r>
            <a:endParaRPr/>
          </a:p>
          <a:p>
            <a:pPr marL="342900" lvl="0" indent="-342900" algn="ctr" rtl="0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en-US" sz="2800"/>
              <a:t>Mandali Secondary School</a:t>
            </a:r>
            <a:endParaRPr/>
          </a:p>
          <a:p>
            <a:pPr marL="342900" lvl="0" indent="-342900" algn="ctr" rtl="0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en-US" sz="2800"/>
              <a:t>Nepane Secondary School</a:t>
            </a:r>
            <a:endParaRPr/>
          </a:p>
          <a:p>
            <a:pPr marL="342900" lvl="0" indent="-342900" algn="ctr" rtl="0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en-US" sz="2800"/>
              <a:t>Paropakar Secondary School</a:t>
            </a:r>
            <a:endParaRPr/>
          </a:p>
          <a:p>
            <a:pPr marL="342900" lvl="0" indent="-342900" algn="ctr" rtl="0"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en-US" sz="2800"/>
              <a:t>Sharada Secondary School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4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/>
              <a:t>Special features of the training</a:t>
            </a:r>
            <a:endParaRPr/>
          </a:p>
        </p:txBody>
      </p:sp>
      <p:sp>
        <p:nvSpPr>
          <p:cNvPr id="280" name="Google Shape;280;p24"/>
          <p:cNvSpPr txBox="1">
            <a:spLocks noGrp="1"/>
          </p:cNvSpPr>
          <p:nvPr>
            <p:ph type="body" idx="1"/>
          </p:nvPr>
        </p:nvSpPr>
        <p:spPr>
          <a:xfrm>
            <a:off x="0" y="2207941"/>
            <a:ext cx="12192000" cy="4650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ct val="80000"/>
              <a:buChar char="►"/>
            </a:pPr>
            <a:r>
              <a:rPr lang="en-US" sz="2400"/>
              <a:t>Revision of previous training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/>
              <a:t>Presentation of our materials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/>
              <a:t>Presentation of wonderful and nice photograph by Bijaya Sir related to Gorkha , especially remote areas, life style, education and  beauty of nature.</a:t>
            </a:r>
            <a:endParaRPr sz="240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/>
              <a:t>Get information about new topics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/>
              <a:t>Basic Knowledge of ICT  for the begginers</a:t>
            </a:r>
            <a:endParaRPr sz="240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/>
              <a:t>Demand based learning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/>
              <a:t>Practical training (learning by doing)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/>
              <a:t>Construction of instructional materials based on ICT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/>
              <a:t>Facilitation by the participants.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/>
              <a:t>Encouragement and providing feedback immediately</a:t>
            </a:r>
            <a:endParaRPr/>
          </a:p>
          <a:p>
            <a:pPr marL="342900" lvl="0" indent="-230123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 sz="2400"/>
          </a:p>
          <a:p>
            <a:pPr marL="342900" lvl="0" indent="-258318" algn="l" rtl="0">
              <a:spcBef>
                <a:spcPts val="1000"/>
              </a:spcBef>
              <a:spcAft>
                <a:spcPts val="0"/>
              </a:spcAft>
              <a:buSzPct val="79999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5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/>
              <a:t>Positive aspects of the training</a:t>
            </a:r>
            <a:endParaRPr/>
          </a:p>
        </p:txBody>
      </p:sp>
      <p:sp>
        <p:nvSpPr>
          <p:cNvPr id="286" name="Google Shape;286;p25"/>
          <p:cNvSpPr txBox="1">
            <a:spLocks noGrp="1"/>
          </p:cNvSpPr>
          <p:nvPr>
            <p:ph type="body" idx="1"/>
          </p:nvPr>
        </p:nvSpPr>
        <p:spPr>
          <a:xfrm>
            <a:off x="1154954" y="2386361"/>
            <a:ext cx="8825659" cy="4337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ct val="80000"/>
              <a:buChar char="►"/>
            </a:pPr>
            <a:r>
              <a:rPr lang="en-US" sz="2400">
                <a:solidFill>
                  <a:srgbClr val="FF0000"/>
                </a:solidFill>
              </a:rPr>
              <a:t>Opportunities to  learn more things related to distance learning.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>
                <a:solidFill>
                  <a:srgbClr val="FF0000"/>
                </a:solidFill>
              </a:rPr>
              <a:t>Organized systematically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>
                <a:solidFill>
                  <a:srgbClr val="FF0000"/>
                </a:solidFill>
              </a:rPr>
              <a:t>Basic course for beginners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>
                <a:solidFill>
                  <a:srgbClr val="FF0000"/>
                </a:solidFill>
              </a:rPr>
              <a:t>Including of important new topics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>
                <a:solidFill>
                  <a:srgbClr val="FF0000"/>
                </a:solidFill>
              </a:rPr>
              <a:t>Facilitation by participant teachers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>
                <a:solidFill>
                  <a:srgbClr val="FF0000"/>
                </a:solidFill>
              </a:rPr>
              <a:t>Demand based learning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>
                <a:solidFill>
                  <a:srgbClr val="FF0000"/>
                </a:solidFill>
              </a:rPr>
              <a:t>Encouragement to learn by doing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>
                <a:solidFill>
                  <a:srgbClr val="FF0000"/>
                </a:solidFill>
              </a:rPr>
              <a:t>Presentation of self made materials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400">
                <a:solidFill>
                  <a:srgbClr val="FF0000"/>
                </a:solidFill>
              </a:rPr>
              <a:t>Providing feedback</a:t>
            </a:r>
            <a:endParaRPr/>
          </a:p>
          <a:p>
            <a:pPr marL="342900" lvl="0" indent="-258318" algn="l" rtl="0">
              <a:spcBef>
                <a:spcPts val="1000"/>
              </a:spcBef>
              <a:spcAft>
                <a:spcPts val="0"/>
              </a:spcAft>
              <a:buSzPct val="79999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6"/>
          <p:cNvSpPr txBox="1">
            <a:spLocks noGrp="1"/>
          </p:cNvSpPr>
          <p:nvPr>
            <p:ph type="title"/>
          </p:nvPr>
        </p:nvSpPr>
        <p:spPr>
          <a:xfrm>
            <a:off x="1355676" y="672585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/>
              <a:t>What we learned during the training</a:t>
            </a:r>
            <a:endParaRPr/>
          </a:p>
        </p:txBody>
      </p:sp>
      <p:sp>
        <p:nvSpPr>
          <p:cNvPr id="292" name="Google Shape;292;p26"/>
          <p:cNvSpPr txBox="1">
            <a:spLocks noGrp="1"/>
          </p:cNvSpPr>
          <p:nvPr>
            <p:ph type="body" idx="1"/>
          </p:nvPr>
        </p:nvSpPr>
        <p:spPr>
          <a:xfrm>
            <a:off x="0" y="2341756"/>
            <a:ext cx="12192000" cy="4516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920"/>
              <a:buChar char="►"/>
            </a:pPr>
            <a:r>
              <a:rPr lang="en-US" sz="2400"/>
              <a:t>Use ICT tools for teaching learning activities, online teaching or direct teaching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en-US" sz="2400"/>
              <a:t>Get knowledge about various applications and software  such as google earth, Jamboard, Google maps , eClass Nepal  and other tools as well as use them.</a:t>
            </a:r>
            <a:endParaRPr sz="240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en-US" sz="2400"/>
              <a:t>Prepare grade-sheet and mark-sheet which is very essential  and useful in our teaching life.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en-US" sz="2400"/>
              <a:t>Search the materials from google and youtube and construct the essential instructional materials of our own.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920"/>
              <a:buChar char="►"/>
            </a:pPr>
            <a:r>
              <a:rPr lang="en-US" sz="2400"/>
              <a:t>Use various google apps such as Zoom, Google classroom and others for distance learning.</a:t>
            </a:r>
            <a:endParaRPr/>
          </a:p>
          <a:p>
            <a:pPr marL="342900" lvl="0" indent="-220980" algn="l" rtl="0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endParaRPr sz="2400"/>
          </a:p>
          <a:p>
            <a:pPr marL="342900" lvl="0" indent="-220980" algn="l" rtl="0">
              <a:spcBef>
                <a:spcPts val="1000"/>
              </a:spcBef>
              <a:spcAft>
                <a:spcPts val="0"/>
              </a:spcAft>
              <a:buSzPts val="1920"/>
              <a:buNone/>
            </a:pP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7"/>
          <p:cNvSpPr txBox="1">
            <a:spLocks noGrp="1"/>
          </p:cNvSpPr>
          <p:nvPr>
            <p:ph type="title"/>
          </p:nvPr>
        </p:nvSpPr>
        <p:spPr>
          <a:xfrm>
            <a:off x="546410" y="468351"/>
            <a:ext cx="11073161" cy="171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/>
              <a:t>We hope that  : </a:t>
            </a:r>
            <a:endParaRPr/>
          </a:p>
        </p:txBody>
      </p:sp>
      <p:sp>
        <p:nvSpPr>
          <p:cNvPr id="298" name="Google Shape;298;p27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8256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ct val="80000"/>
              <a:buChar char="►"/>
            </a:pPr>
            <a:r>
              <a:rPr lang="en-US" sz="2800"/>
              <a:t>We  use the  knowledge which we were provided here  in  our teaching learning activities of the classroom.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800"/>
              <a:t>It will be fruitful to us as well as our students.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800"/>
              <a:t>Gorkha Foundatioin will provide  such opportunities or such programmes related to education in future.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800"/>
              <a:t>We share our knowledge and skills with other teachers who were not be able to  attend the training.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 sz="2800"/>
              <a:t>Documentation of our materials is another activities we have to do to protect and share our creation.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 sz="2800"/>
          </a:p>
          <a:p>
            <a:pPr marL="342900" lvl="0" indent="-221996" algn="l" rtl="0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 sz="2800"/>
          </a:p>
          <a:p>
            <a:pPr marL="342900" lvl="0" indent="-265176" algn="l" rtl="0">
              <a:spcBef>
                <a:spcPts val="1000"/>
              </a:spcBef>
              <a:spcAft>
                <a:spcPts val="0"/>
              </a:spcAft>
              <a:buSzPct val="79999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8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en-US"/>
              <a:t>Any feedback ?</a:t>
            </a:r>
            <a:endParaRPr/>
          </a:p>
        </p:txBody>
      </p:sp>
      <p:sp>
        <p:nvSpPr>
          <p:cNvPr id="304" name="Google Shape;304;p28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8256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3520"/>
              <a:buChar char="►"/>
            </a:pPr>
            <a:r>
              <a:rPr lang="en-US" sz="4400"/>
              <a:t>The number of participants 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3520"/>
              <a:buChar char="►"/>
            </a:pPr>
            <a:r>
              <a:rPr lang="en-US" sz="4400"/>
              <a:t>Disturbance of network 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3520"/>
              <a:buChar char="►"/>
            </a:pPr>
            <a:r>
              <a:rPr lang="en-US" sz="4400"/>
              <a:t>Technical problem.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3520"/>
              <a:buNone/>
            </a:pPr>
            <a:endParaRPr sz="4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9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</a:pPr>
            <a:r>
              <a:rPr lang="en-US" sz="4000"/>
              <a:t>We would like to thank again:</a:t>
            </a:r>
            <a:endParaRPr sz="4000"/>
          </a:p>
        </p:txBody>
      </p:sp>
      <p:sp>
        <p:nvSpPr>
          <p:cNvPr id="310" name="Google Shape;310;p29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825659" cy="34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3200"/>
              <a:t> </a:t>
            </a:r>
            <a:r>
              <a:rPr lang="en-US" sz="3600">
                <a:solidFill>
                  <a:srgbClr val="00B050"/>
                </a:solidFill>
              </a:rPr>
              <a:t>Gorkha Foundation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en-US" sz="3600">
                <a:solidFill>
                  <a:schemeClr val="dk1"/>
                </a:solidFill>
              </a:rPr>
              <a:t>For organizing such programmes for improving quality in  education  in Gorkha</a:t>
            </a:r>
            <a:r>
              <a:rPr lang="en-US" sz="3200"/>
              <a:t>.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560"/>
              <a:buNone/>
            </a:pPr>
            <a:r>
              <a:rPr lang="en-US" sz="3200"/>
              <a:t>   </a:t>
            </a:r>
            <a:endParaRPr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560"/>
              <a:buNone/>
            </a:pPr>
            <a:endParaRPr sz="32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SzPts val="2560"/>
              <a:buNone/>
            </a:pPr>
            <a:endParaRPr sz="3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428625"/>
            <a:ext cx="10339039" cy="642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on Boardroom">
  <a:themeElements>
    <a:clrScheme name="Ion Boardroom">
      <a:dk1>
        <a:srgbClr val="000000"/>
      </a:dk1>
      <a:lt1>
        <a:srgbClr val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482</Words>
  <Application>Microsoft Office PowerPoint</Application>
  <PresentationFormat>Widescreen</PresentationFormat>
  <Paragraphs>68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Noto Sans Symbols</vt:lpstr>
      <vt:lpstr>Ion Boardroom</vt:lpstr>
      <vt:lpstr> Good evening everybody</vt:lpstr>
      <vt:lpstr>Our Group in the Training</vt:lpstr>
      <vt:lpstr>ORGANIZERS</vt:lpstr>
      <vt:lpstr>Special thanks to:</vt:lpstr>
      <vt:lpstr>Thank you  all participants teachers from these schools:</vt:lpstr>
      <vt:lpstr>Special features of the training</vt:lpstr>
      <vt:lpstr>Positive aspects of the training</vt:lpstr>
      <vt:lpstr>What we learned during the training</vt:lpstr>
      <vt:lpstr>We hope that  : </vt:lpstr>
      <vt:lpstr>Any feedback ?</vt:lpstr>
      <vt:lpstr>We would like to thank again: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Good evening everybody</dc:title>
  <dc:creator>Jo Anne Pandey</dc:creator>
  <cp:lastModifiedBy>Jo Anne Pandey</cp:lastModifiedBy>
  <cp:revision>1</cp:revision>
  <dcterms:modified xsi:type="dcterms:W3CDTF">2021-11-18T20:25:22Z</dcterms:modified>
</cp:coreProperties>
</file>